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9" r:id="rId4"/>
    <p:sldId id="261" r:id="rId5"/>
    <p:sldId id="260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94FE8E1-B84A-46E5-AA8C-7C5F462552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C3160431-09E2-4BEB-B5F7-29E924CDD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A0A5A85F-5422-4C11-9384-E60FD481D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E5442925-8D31-411B-9E05-246A34188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D3E78A24-8435-41CB-A363-96126B876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340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6F3C63D3-2D77-4387-854E-D5BD2688A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>
            <a:extLst>
              <a:ext uri="{FF2B5EF4-FFF2-40B4-BE49-F238E27FC236}">
                <a16:creationId xmlns:a16="http://schemas.microsoft.com/office/drawing/2014/main" id="{5ED4D899-2CED-4056-80E5-D6AADCE61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DC4CAA15-13E7-4745-A21A-BFF1E4DD4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F62ADB50-61E4-4108-AA84-5C8EE6E4B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CF5DBAAC-D0FB-4C30-8B5A-16E2D9186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>
            <a:extLst>
              <a:ext uri="{FF2B5EF4-FFF2-40B4-BE49-F238E27FC236}">
                <a16:creationId xmlns:a16="http://schemas.microsoft.com/office/drawing/2014/main" id="{7B64CCB6-5DF9-495E-B417-D4648762B9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>
            <a:extLst>
              <a:ext uri="{FF2B5EF4-FFF2-40B4-BE49-F238E27FC236}">
                <a16:creationId xmlns:a16="http://schemas.microsoft.com/office/drawing/2014/main" id="{422C2F97-CDD7-4E55-8DBB-816224BDA1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7CC808CB-84B1-4B75-AAB7-6C8124432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796C6CBB-999C-497F-A15B-211C2FF28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C1F15BA5-6329-4179-AB0E-871CE603B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11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52312740-A8AA-49C4-90B2-016519255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87138A9C-1E2F-4C00-B9EB-F0CA65E37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9166970C-D29A-4A39-9352-E40BC1777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A4258A2F-8AA7-40D2-9EE4-B3A63B5B0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D0FCF132-2D5F-4A87-BF38-BB9413A02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09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288212BE-6374-420E-B56F-DD18EE146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id="{FCEAED7E-3A45-477D-BE71-B4359A2141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022D83EC-D59A-4271-B858-C60D7BF5A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140E84AA-6CB0-48DD-B2E8-D0438D8CB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AC414FE7-6805-42C2-903E-512442A33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610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FB0EA23C-CB6B-41E1-82B9-D645C2953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A0F1A993-9FB0-4E5E-A513-E0EBEA5DFF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>
            <a:extLst>
              <a:ext uri="{FF2B5EF4-FFF2-40B4-BE49-F238E27FC236}">
                <a16:creationId xmlns:a16="http://schemas.microsoft.com/office/drawing/2014/main" id="{14611EAB-079A-4150-AFB8-98C50376D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วันที่ 4">
            <a:extLst>
              <a:ext uri="{FF2B5EF4-FFF2-40B4-BE49-F238E27FC236}">
                <a16:creationId xmlns:a16="http://schemas.microsoft.com/office/drawing/2014/main" id="{4FC72FAB-6CDB-4CD7-8B09-F42A9DC6C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FDA5B680-1992-4A1E-9FBF-7EFA1D923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0DA97141-09DB-4D61-B1C9-1F31D3CBD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59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5DC8C073-E5D7-4BAC-8DE5-48BB07C84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id="{E4A42ECB-9B08-415F-8F2D-38AE6A8BE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>
            <a:extLst>
              <a:ext uri="{FF2B5EF4-FFF2-40B4-BE49-F238E27FC236}">
                <a16:creationId xmlns:a16="http://schemas.microsoft.com/office/drawing/2014/main" id="{E7EA1815-A899-4345-8D7E-08BF8A4DF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>
            <a:extLst>
              <a:ext uri="{FF2B5EF4-FFF2-40B4-BE49-F238E27FC236}">
                <a16:creationId xmlns:a16="http://schemas.microsoft.com/office/drawing/2014/main" id="{4C9C2117-6B06-4840-819A-8018925FC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>
            <a:extLst>
              <a:ext uri="{FF2B5EF4-FFF2-40B4-BE49-F238E27FC236}">
                <a16:creationId xmlns:a16="http://schemas.microsoft.com/office/drawing/2014/main" id="{4511A363-CEC7-4832-A59E-C14ABFFF7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7" name="ตัวแทนวันที่ 6">
            <a:extLst>
              <a:ext uri="{FF2B5EF4-FFF2-40B4-BE49-F238E27FC236}">
                <a16:creationId xmlns:a16="http://schemas.microsoft.com/office/drawing/2014/main" id="{4BA3E53B-B877-4DFA-94BE-4A13823C7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8" name="ตัวแทนท้ายกระดาษ 7">
            <a:extLst>
              <a:ext uri="{FF2B5EF4-FFF2-40B4-BE49-F238E27FC236}">
                <a16:creationId xmlns:a16="http://schemas.microsoft.com/office/drawing/2014/main" id="{CAAC7DF7-83E5-4A17-BCF6-AED3E484C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>
            <a:extLst>
              <a:ext uri="{FF2B5EF4-FFF2-40B4-BE49-F238E27FC236}">
                <a16:creationId xmlns:a16="http://schemas.microsoft.com/office/drawing/2014/main" id="{07A4800B-4F58-426C-8CF5-A1C8408C4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01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0EAC8C0-92E6-422D-81E3-CFED19B3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>
            <a:extLst>
              <a:ext uri="{FF2B5EF4-FFF2-40B4-BE49-F238E27FC236}">
                <a16:creationId xmlns:a16="http://schemas.microsoft.com/office/drawing/2014/main" id="{B7790D7E-28BC-4936-8272-9CAF19B3B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C2BA3428-6094-496B-93CC-76E64D3E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FECB6074-7E01-4DB7-B133-911FCE426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11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>
            <a:extLst>
              <a:ext uri="{FF2B5EF4-FFF2-40B4-BE49-F238E27FC236}">
                <a16:creationId xmlns:a16="http://schemas.microsoft.com/office/drawing/2014/main" id="{BFF9A656-EF68-4508-80AE-54050BD6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3" name="ตัวแทนท้ายกระดาษ 2">
            <a:extLst>
              <a:ext uri="{FF2B5EF4-FFF2-40B4-BE49-F238E27FC236}">
                <a16:creationId xmlns:a16="http://schemas.microsoft.com/office/drawing/2014/main" id="{49B980B4-A85B-4638-9960-1004BD3A1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>
            <a:extLst>
              <a:ext uri="{FF2B5EF4-FFF2-40B4-BE49-F238E27FC236}">
                <a16:creationId xmlns:a16="http://schemas.microsoft.com/office/drawing/2014/main" id="{B329B6B3-A7F7-4444-9691-B4904F90B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26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2D4CA29-DF78-4A90-A888-70F7ABC87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35440DDF-326E-445F-98BF-252687C73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C09C9DCE-8FBF-47E1-BF58-5AA82D6A92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>
            <a:extLst>
              <a:ext uri="{FF2B5EF4-FFF2-40B4-BE49-F238E27FC236}">
                <a16:creationId xmlns:a16="http://schemas.microsoft.com/office/drawing/2014/main" id="{C8AB7241-46F1-4788-AC67-718F64987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4EE2E0B0-F75C-4697-A699-4ECB36BE9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0E74C71E-7487-44AD-A07A-71F93C5B4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64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23ED4509-A199-4DCE-9C34-18C176A5D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>
            <a:extLst>
              <a:ext uri="{FF2B5EF4-FFF2-40B4-BE49-F238E27FC236}">
                <a16:creationId xmlns:a16="http://schemas.microsoft.com/office/drawing/2014/main" id="{FAB376FB-B052-4B59-B3F4-71FB752D96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63533F40-DD06-49D8-B240-97351E931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>
            <a:extLst>
              <a:ext uri="{FF2B5EF4-FFF2-40B4-BE49-F238E27FC236}">
                <a16:creationId xmlns:a16="http://schemas.microsoft.com/office/drawing/2014/main" id="{35E6B70B-2197-49AD-A785-D71E9514C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F3D8C786-686C-4B97-8005-77BD80249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08BBFF16-30FA-4097-AB1C-9B1B61508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67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>
            <a:extLst>
              <a:ext uri="{FF2B5EF4-FFF2-40B4-BE49-F238E27FC236}">
                <a16:creationId xmlns:a16="http://schemas.microsoft.com/office/drawing/2014/main" id="{AD098DCF-0AF0-4928-BEBF-167930D7C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id="{A5239A3A-593E-42A7-BEBE-1267E9C0A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E5BB0564-729B-4D40-BF64-580D770837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34FDD-BDD6-4C3B-9B26-5A1F3AAC248B}" type="datetimeFigureOut">
              <a:rPr lang="en-US" smtClean="0"/>
              <a:t>1/19/2020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E6437A31-BA6D-43F3-9DE7-CA7A63AC8A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FBEF13AB-FA3D-4818-BE3C-3ED84135D8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B89EC-2A39-420B-9F00-B56067EC8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702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qed.org/science/1915937/california-cities-will-flood-so-why-arent-we-ready" TargetMode="External"/><Relationship Id="rId3" Type="http://schemas.openxmlformats.org/officeDocument/2006/relationships/hyperlink" Target="http://wiki.seeedstudio.com/Grove-Temperature_Sensor_V1.2/" TargetMode="External"/><Relationship Id="rId7" Type="http://schemas.openxmlformats.org/officeDocument/2006/relationships/hyperlink" Target="https://www.voanews.com/usa/firefighters-gain-wildfire-southern-california-farm-country" TargetMode="External"/><Relationship Id="rId2" Type="http://schemas.openxmlformats.org/officeDocument/2006/relationships/hyperlink" Target="https://www.cooking-hacks.com/documentation/tutorials/ehealth-biometric-sensor-platform-arduino-raspberry-pi-medica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ews.un.org/en/story/2018/10/1022722" TargetMode="External"/><Relationship Id="rId11" Type="http://schemas.openxmlformats.org/officeDocument/2006/relationships/hyperlink" Target="https://developer.amazon.com/alexa/console/ask/test/amzn1.ask.skill.f85dad18-41a5-4129-8785-fc635d0180f3/development/en_US/" TargetMode="External"/><Relationship Id="rId5" Type="http://schemas.openxmlformats.org/officeDocument/2006/relationships/hyperlink" Target="https://learn.adafruit.com/ir-breakbeam-sensors/arduino" TargetMode="External"/><Relationship Id="rId10" Type="http://schemas.openxmlformats.org/officeDocument/2006/relationships/hyperlink" Target="https://forums.developer.amazon.com/articles/182/how-do-i-add-new-users-to-my-developers-account.html" TargetMode="External"/><Relationship Id="rId4" Type="http://schemas.openxmlformats.org/officeDocument/2006/relationships/hyperlink" Target="https://learn.sparkfun.com/tutorials/fingerprint-scanner-gt-521fxx-hookup-guide/all" TargetMode="External"/><Relationship Id="rId9" Type="http://schemas.openxmlformats.org/officeDocument/2006/relationships/hyperlink" Target="https://stackoverflow.com/questions/48745019/alexa-skill-kit-to-save-user-inpu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lib.uw.edu/hsl/data/findclin" TargetMode="External"/><Relationship Id="rId2" Type="http://schemas.openxmlformats.org/officeDocument/2006/relationships/hyperlink" Target="https://www.ahrq.gov/ncepcr/tools/pf-handbook/mod8-app-b-monica-latte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29A578C2-4D66-42E3-98BB-52BF926FF634}"/>
              </a:ext>
            </a:extLst>
          </p:cNvPr>
          <p:cNvSpPr/>
          <p:nvPr/>
        </p:nvSpPr>
        <p:spPr>
          <a:xfrm>
            <a:off x="3048000" y="2967335"/>
            <a:ext cx="674370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rgbClr val="000000"/>
                </a:solidFill>
                <a:latin typeface="Arial" panose="020B0604020202020204" pitchFamily="34" charset="0"/>
              </a:rPr>
              <a:t>Automated Healthcare System during Catastrophe</a:t>
            </a:r>
            <a:endParaRPr lang="en-US" sz="4000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99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E4E797F6-98DD-4943-B100-05D54FC474D5}"/>
              </a:ext>
            </a:extLst>
          </p:cNvPr>
          <p:cNvSpPr/>
          <p:nvPr/>
        </p:nvSpPr>
        <p:spPr>
          <a:xfrm>
            <a:off x="8031799" y="917135"/>
            <a:ext cx="3154399" cy="47031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12B3BC3-B167-48E1-AFF8-2F4972C790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7053" y="248575"/>
            <a:ext cx="9144000" cy="645274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b="1" u="sng" dirty="0"/>
              <a:t>Motivation</a:t>
            </a:r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014DE355-5E08-49D7-9C15-976FCB7C8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8277" y="2169088"/>
            <a:ext cx="3154399" cy="389331"/>
          </a:xfrm>
        </p:spPr>
        <p:txBody>
          <a:bodyPr>
            <a:normAutofit/>
          </a:bodyPr>
          <a:lstStyle/>
          <a:p>
            <a:r>
              <a:rPr lang="en-US" sz="1800" dirty="0"/>
              <a:t>Hospital during disaster</a:t>
            </a:r>
          </a:p>
        </p:txBody>
      </p:sp>
      <p:grpSp>
        <p:nvGrpSpPr>
          <p:cNvPr id="4" name="กลุ่ม 3">
            <a:extLst>
              <a:ext uri="{FF2B5EF4-FFF2-40B4-BE49-F238E27FC236}">
                <a16:creationId xmlns:a16="http://schemas.microsoft.com/office/drawing/2014/main" id="{9E01675B-08AF-4B17-802F-39A5CE8D5D80}"/>
              </a:ext>
            </a:extLst>
          </p:cNvPr>
          <p:cNvGrpSpPr/>
          <p:nvPr/>
        </p:nvGrpSpPr>
        <p:grpSpPr>
          <a:xfrm>
            <a:off x="204186" y="2169088"/>
            <a:ext cx="5638463" cy="3451764"/>
            <a:chOff x="603681" y="1796226"/>
            <a:chExt cx="5638463" cy="345176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F9F75E9E-4EF5-43CC-9077-0505B75705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97982" y="1796226"/>
              <a:ext cx="3631615" cy="1632774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7" name="Picture 3">
              <a:extLst>
                <a:ext uri="{FF2B5EF4-FFF2-40B4-BE49-F238E27FC236}">
                  <a16:creationId xmlns:a16="http://schemas.microsoft.com/office/drawing/2014/main" id="{7B6DFF5E-DAD9-4BF6-95A8-3ACBC87F33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3681" y="2786693"/>
              <a:ext cx="3580101" cy="1917547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802B5677-4471-48A4-811F-336746CA09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8650" y="3471177"/>
              <a:ext cx="3153494" cy="1776813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70F8CEB9-51EC-4879-BE4C-C1D6E1AEC6F6}"/>
              </a:ext>
            </a:extLst>
          </p:cNvPr>
          <p:cNvSpPr txBox="1"/>
          <p:nvPr/>
        </p:nvSpPr>
        <p:spPr>
          <a:xfrm>
            <a:off x="2035679" y="934891"/>
            <a:ext cx="27572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/>
              <a:t>Disaster recovery 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BDA6459C-4D95-42FC-9E46-022F91DE5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618" y="2586181"/>
            <a:ext cx="2275718" cy="2729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ลูกศร: ขวา 5">
            <a:extLst>
              <a:ext uri="{FF2B5EF4-FFF2-40B4-BE49-F238E27FC236}">
                <a16:creationId xmlns:a16="http://schemas.microsoft.com/office/drawing/2014/main" id="{581243AA-7EC6-4909-99FB-E68DE1A7B12E}"/>
              </a:ext>
            </a:extLst>
          </p:cNvPr>
          <p:cNvSpPr/>
          <p:nvPr/>
        </p:nvSpPr>
        <p:spPr>
          <a:xfrm>
            <a:off x="6326909" y="3801862"/>
            <a:ext cx="1625600" cy="474574"/>
          </a:xfrm>
          <a:prstGeom prst="rightArrow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ชื่อเรื่องรอง 2">
            <a:extLst>
              <a:ext uri="{FF2B5EF4-FFF2-40B4-BE49-F238E27FC236}">
                <a16:creationId xmlns:a16="http://schemas.microsoft.com/office/drawing/2014/main" id="{7FC82B9A-62E9-47FD-942F-6734F027E4E8}"/>
              </a:ext>
            </a:extLst>
          </p:cNvPr>
          <p:cNvSpPr txBox="1">
            <a:spLocks/>
          </p:cNvSpPr>
          <p:nvPr/>
        </p:nvSpPr>
        <p:spPr>
          <a:xfrm>
            <a:off x="8058433" y="1010363"/>
            <a:ext cx="3154399" cy="38933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Require health care organization</a:t>
            </a:r>
          </a:p>
        </p:txBody>
      </p:sp>
      <p:sp>
        <p:nvSpPr>
          <p:cNvPr id="12" name="ลูกศร: ขวา 11">
            <a:extLst>
              <a:ext uri="{FF2B5EF4-FFF2-40B4-BE49-F238E27FC236}">
                <a16:creationId xmlns:a16="http://schemas.microsoft.com/office/drawing/2014/main" id="{C8AE4650-6937-42AB-A344-364052AB509B}"/>
              </a:ext>
            </a:extLst>
          </p:cNvPr>
          <p:cNvSpPr/>
          <p:nvPr/>
        </p:nvSpPr>
        <p:spPr>
          <a:xfrm rot="16200000">
            <a:off x="9130752" y="1612537"/>
            <a:ext cx="712209" cy="297551"/>
          </a:xfrm>
          <a:prstGeom prst="rightArrow">
            <a:avLst/>
          </a:prstGeom>
          <a:solidFill>
            <a:srgbClr val="FFC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635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80880634-86D9-4C59-A5D8-2CD5F96D218C}"/>
              </a:ext>
            </a:extLst>
          </p:cNvPr>
          <p:cNvSpPr/>
          <p:nvPr/>
        </p:nvSpPr>
        <p:spPr>
          <a:xfrm>
            <a:off x="4215517" y="3068545"/>
            <a:ext cx="3760966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rgbClr val="002060"/>
            </a:solidFill>
          </a:ln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</a:rPr>
              <a:t>Automated Health System</a:t>
            </a:r>
            <a:endParaRPr lang="en-US" sz="2400" dirty="0"/>
          </a:p>
        </p:txBody>
      </p:sp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EBD8099C-1104-4C3A-97D0-72D18C2CDA7B}"/>
              </a:ext>
            </a:extLst>
          </p:cNvPr>
          <p:cNvSpPr/>
          <p:nvPr/>
        </p:nvSpPr>
        <p:spPr>
          <a:xfrm>
            <a:off x="476297" y="2422214"/>
            <a:ext cx="34504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b="1" dirty="0">
                <a:solidFill>
                  <a:srgbClr val="595959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Utilize global data bases</a:t>
            </a:r>
          </a:p>
          <a:p>
            <a:pPr algn="ctr" fontAlgn="base"/>
            <a:r>
              <a:rPr lang="en-US" dirty="0">
                <a:solidFill>
                  <a:srgbClr val="595959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(shared</a:t>
            </a:r>
            <a:r>
              <a:rPr lang="th-TH" dirty="0">
                <a:solidFill>
                  <a:srgbClr val="595959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dirty="0">
                <a:solidFill>
                  <a:srgbClr val="595959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treatment history among hospital)</a:t>
            </a:r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DB96F025-18BA-47E6-9D92-EE192BBB1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98" y="0"/>
            <a:ext cx="1479419" cy="1108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กลุ่ม 8">
            <a:extLst>
              <a:ext uri="{FF2B5EF4-FFF2-40B4-BE49-F238E27FC236}">
                <a16:creationId xmlns:a16="http://schemas.microsoft.com/office/drawing/2014/main" id="{D0A6B0D2-59AD-4A7C-9E66-85EB8AB46390}"/>
              </a:ext>
            </a:extLst>
          </p:cNvPr>
          <p:cNvGrpSpPr/>
          <p:nvPr/>
        </p:nvGrpSpPr>
        <p:grpSpPr>
          <a:xfrm>
            <a:off x="2020200" y="40053"/>
            <a:ext cx="981359" cy="759950"/>
            <a:chOff x="2165011" y="343633"/>
            <a:chExt cx="981359" cy="759950"/>
          </a:xfrm>
        </p:grpSpPr>
        <p:sp>
          <p:nvSpPr>
            <p:cNvPr id="7" name="ลูกศร: ขึ้น-ลง 6">
              <a:extLst>
                <a:ext uri="{FF2B5EF4-FFF2-40B4-BE49-F238E27FC236}">
                  <a16:creationId xmlns:a16="http://schemas.microsoft.com/office/drawing/2014/main" id="{6D419562-E7AD-4137-AAAF-828690EF678A}"/>
                </a:ext>
              </a:extLst>
            </p:cNvPr>
            <p:cNvSpPr/>
            <p:nvPr/>
          </p:nvSpPr>
          <p:spPr>
            <a:xfrm rot="16200000">
              <a:off x="2378075" y="499901"/>
              <a:ext cx="390618" cy="816746"/>
            </a:xfrm>
            <a:prstGeom prst="upDownArrow">
              <a:avLst/>
            </a:prstGeom>
            <a:solidFill>
              <a:srgbClr val="FFC000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กล่องข้อความ 7">
              <a:extLst>
                <a:ext uri="{FF2B5EF4-FFF2-40B4-BE49-F238E27FC236}">
                  <a16:creationId xmlns:a16="http://schemas.microsoft.com/office/drawing/2014/main" id="{3F03DCFC-2F19-4D48-A556-985F0B856A59}"/>
                </a:ext>
              </a:extLst>
            </p:cNvPr>
            <p:cNvSpPr txBox="1"/>
            <p:nvPr/>
          </p:nvSpPr>
          <p:spPr>
            <a:xfrm>
              <a:off x="2165011" y="343633"/>
              <a:ext cx="9813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Share data</a:t>
              </a:r>
            </a:p>
          </p:txBody>
        </p:sp>
      </p:grpSp>
      <p:pic>
        <p:nvPicPr>
          <p:cNvPr id="2052" name="Picture 4" descr="Related image">
            <a:extLst>
              <a:ext uri="{FF2B5EF4-FFF2-40B4-BE49-F238E27FC236}">
                <a16:creationId xmlns:a16="http://schemas.microsoft.com/office/drawing/2014/main" id="{22C2F838-8CAE-4DBE-8D1F-452AEE408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042" y="18474"/>
            <a:ext cx="1479419" cy="1228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ลูกศร: ขึ้น-ลง 12">
            <a:extLst>
              <a:ext uri="{FF2B5EF4-FFF2-40B4-BE49-F238E27FC236}">
                <a16:creationId xmlns:a16="http://schemas.microsoft.com/office/drawing/2014/main" id="{6E93EDAC-A03D-41D8-9A46-C11B6A709FAB}"/>
              </a:ext>
            </a:extLst>
          </p:cNvPr>
          <p:cNvSpPr/>
          <p:nvPr/>
        </p:nvSpPr>
        <p:spPr>
          <a:xfrm rot="18586939">
            <a:off x="1386091" y="1069095"/>
            <a:ext cx="390618" cy="816746"/>
          </a:xfrm>
          <a:prstGeom prst="upDownArrow">
            <a:avLst/>
          </a:prstGeom>
          <a:solidFill>
            <a:srgbClr val="FFC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ลูกศร: ขึ้น-ลง 14">
            <a:extLst>
              <a:ext uri="{FF2B5EF4-FFF2-40B4-BE49-F238E27FC236}">
                <a16:creationId xmlns:a16="http://schemas.microsoft.com/office/drawing/2014/main" id="{1A4356B9-3FBA-4CBC-987E-377931454C68}"/>
              </a:ext>
            </a:extLst>
          </p:cNvPr>
          <p:cNvSpPr/>
          <p:nvPr/>
        </p:nvSpPr>
        <p:spPr>
          <a:xfrm rot="14334009">
            <a:off x="3092197" y="1102319"/>
            <a:ext cx="390618" cy="816746"/>
          </a:xfrm>
          <a:prstGeom prst="upDownArrow">
            <a:avLst/>
          </a:prstGeom>
          <a:solidFill>
            <a:srgbClr val="FFC000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4" name="Picture 6" descr="Related image">
            <a:extLst>
              <a:ext uri="{FF2B5EF4-FFF2-40B4-BE49-F238E27FC236}">
                <a16:creationId xmlns:a16="http://schemas.microsoft.com/office/drawing/2014/main" id="{A2E370FD-2325-4F0C-82E3-E9DFF5DF3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2684" y1="67732" x2="42971" y2="27955"/>
                        <a14:foregroundMark x1="21406" y1="30351" x2="20927" y2="60383"/>
                        <a14:foregroundMark x1="32428" y1="32748" x2="36102" y2="19968"/>
                        <a14:foregroundMark x1="30671" y1="23642" x2="51438" y2="54313"/>
                        <a14:foregroundMark x1="39297" y1="63419" x2="82109" y2="44409"/>
                        <a14:foregroundMark x1="46006" y1="45687" x2="67412" y2="46326"/>
                        <a14:foregroundMark x1="31949" y1="22364" x2="32428" y2="21246"/>
                        <a14:foregroundMark x1="37380" y1="26038" x2="41054" y2="34026"/>
                        <a14:foregroundMark x1="29393" y1="19968" x2="33706" y2="22364"/>
                        <a14:foregroundMark x1="50958" y1="49361" x2="71086" y2="629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4717" y="1356175"/>
            <a:ext cx="1237795" cy="123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ลูกศร: ขวา 15">
            <a:extLst>
              <a:ext uri="{FF2B5EF4-FFF2-40B4-BE49-F238E27FC236}">
                <a16:creationId xmlns:a16="http://schemas.microsoft.com/office/drawing/2014/main" id="{E8BA9F62-B494-46B3-9784-988F95F62B1D}"/>
              </a:ext>
            </a:extLst>
          </p:cNvPr>
          <p:cNvSpPr/>
          <p:nvPr/>
        </p:nvSpPr>
        <p:spPr>
          <a:xfrm rot="10800000">
            <a:off x="5418494" y="1247144"/>
            <a:ext cx="1059945" cy="550415"/>
          </a:xfrm>
          <a:prstGeom prst="rightArrow">
            <a:avLst/>
          </a:prstGeom>
          <a:solidFill>
            <a:schemeClr val="accent6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สี่เหลี่ยมผืนผ้า 21">
            <a:extLst>
              <a:ext uri="{FF2B5EF4-FFF2-40B4-BE49-F238E27FC236}">
                <a16:creationId xmlns:a16="http://schemas.microsoft.com/office/drawing/2014/main" id="{BC2BDFA1-88B3-4BE1-8B08-1C2676A2ED9E}"/>
              </a:ext>
            </a:extLst>
          </p:cNvPr>
          <p:cNvSpPr/>
          <p:nvPr/>
        </p:nvSpPr>
        <p:spPr>
          <a:xfrm>
            <a:off x="4875261" y="1947639"/>
            <a:ext cx="19736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/>
            <a:r>
              <a:rPr lang="en-US" b="1" dirty="0">
                <a:solidFill>
                  <a:srgbClr val="595959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Access by fingerprint</a:t>
            </a:r>
          </a:p>
          <a:p>
            <a:pPr algn="ctr" fontAlgn="base"/>
            <a:r>
              <a:rPr lang="en-US" b="1" dirty="0">
                <a:solidFill>
                  <a:srgbClr val="595959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identification during riot</a:t>
            </a:r>
            <a:endParaRPr lang="th-TH" b="1" dirty="0">
              <a:solidFill>
                <a:srgbClr val="595959"/>
              </a:solidFill>
              <a:latin typeface="TH Sarabun New" panose="020B0500040200020003" pitchFamily="34" charset="-34"/>
              <a:cs typeface="TH Sarabun New" panose="020B0500040200020003" pitchFamily="34" charset="-34"/>
            </a:endParaRPr>
          </a:p>
        </p:txBody>
      </p:sp>
      <p:grpSp>
        <p:nvGrpSpPr>
          <p:cNvPr id="20" name="กลุ่ม 19">
            <a:extLst>
              <a:ext uri="{FF2B5EF4-FFF2-40B4-BE49-F238E27FC236}">
                <a16:creationId xmlns:a16="http://schemas.microsoft.com/office/drawing/2014/main" id="{F8DB8163-BFA7-4F7A-935A-6CDE836279F4}"/>
              </a:ext>
            </a:extLst>
          </p:cNvPr>
          <p:cNvGrpSpPr/>
          <p:nvPr/>
        </p:nvGrpSpPr>
        <p:grpSpPr>
          <a:xfrm>
            <a:off x="7291391" y="410033"/>
            <a:ext cx="3525324" cy="2195920"/>
            <a:chOff x="7045746" y="249741"/>
            <a:chExt cx="3525324" cy="2195920"/>
          </a:xfrm>
        </p:grpSpPr>
        <p:sp>
          <p:nvSpPr>
            <p:cNvPr id="17" name="สี่เหลี่ยมผืนผ้า 16">
              <a:extLst>
                <a:ext uri="{FF2B5EF4-FFF2-40B4-BE49-F238E27FC236}">
                  <a16:creationId xmlns:a16="http://schemas.microsoft.com/office/drawing/2014/main" id="{7094D8CA-817B-4A68-886B-095747139A2B}"/>
                </a:ext>
              </a:extLst>
            </p:cNvPr>
            <p:cNvSpPr/>
            <p:nvPr/>
          </p:nvSpPr>
          <p:spPr>
            <a:xfrm>
              <a:off x="7045746" y="249741"/>
              <a:ext cx="3525324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fontAlgn="base"/>
              <a:r>
                <a:rPr lang="en-US" b="1" dirty="0">
                  <a:solidFill>
                    <a:srgbClr val="595959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Front-line check-in (fingerprint identification)</a:t>
              </a:r>
            </a:p>
            <a:p>
              <a:pPr marL="285750" indent="-285750" fontAlgn="base">
                <a:buFontTx/>
                <a:buChar char="-"/>
              </a:pPr>
              <a:r>
                <a:rPr lang="en-US" dirty="0">
                  <a:solidFill>
                    <a:srgbClr val="595959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Fingerprint scanner station</a:t>
              </a:r>
            </a:p>
            <a:p>
              <a:pPr marL="285750" indent="-285750" fontAlgn="base">
                <a:buFontTx/>
                <a:buChar char="-"/>
              </a:pPr>
              <a:r>
                <a:rPr lang="en-US" dirty="0">
                  <a:solidFill>
                    <a:srgbClr val="595959"/>
                  </a:solidFill>
                  <a:latin typeface="TH Sarabun New" panose="020B0500040200020003" pitchFamily="34" charset="-34"/>
                  <a:cs typeface="TH Sarabun New" panose="020B0500040200020003" pitchFamily="34" charset="-34"/>
                </a:rPr>
                <a:t>Handheld fingerprint scanner</a:t>
              </a:r>
            </a:p>
            <a:p>
              <a:pPr marL="285750" indent="-285750" fontAlgn="base">
                <a:buFontTx/>
                <a:buChar char="-"/>
              </a:pPr>
              <a:endParaRPr lang="th-TH" b="1" dirty="0">
                <a:solidFill>
                  <a:srgbClr val="595959"/>
                </a:solidFill>
                <a:latin typeface="TH Sarabun New" panose="020B0500040200020003" pitchFamily="34" charset="-34"/>
                <a:cs typeface="TH Sarabun New" panose="020B0500040200020003" pitchFamily="34" charset="-34"/>
              </a:endParaRPr>
            </a:p>
          </p:txBody>
        </p:sp>
        <p:sp>
          <p:nvSpPr>
            <p:cNvPr id="19" name="กล่องข้อความ 18">
              <a:extLst>
                <a:ext uri="{FF2B5EF4-FFF2-40B4-BE49-F238E27FC236}">
                  <a16:creationId xmlns:a16="http://schemas.microsoft.com/office/drawing/2014/main" id="{BD57727E-161B-421E-AFAE-88BF47B62A72}"/>
                </a:ext>
              </a:extLst>
            </p:cNvPr>
            <p:cNvSpPr txBox="1"/>
            <p:nvPr/>
          </p:nvSpPr>
          <p:spPr>
            <a:xfrm>
              <a:off x="7078797" y="1245332"/>
              <a:ext cx="282160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Advantages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Eliminate the need of card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The faster check-in process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Can identify unconscious patients</a:t>
              </a:r>
            </a:p>
          </p:txBody>
        </p:sp>
      </p:grpSp>
      <p:grpSp>
        <p:nvGrpSpPr>
          <p:cNvPr id="21" name="กลุ่ม 20">
            <a:extLst>
              <a:ext uri="{FF2B5EF4-FFF2-40B4-BE49-F238E27FC236}">
                <a16:creationId xmlns:a16="http://schemas.microsoft.com/office/drawing/2014/main" id="{862BC7B0-01B7-4D6E-A203-6B307F08E119}"/>
              </a:ext>
            </a:extLst>
          </p:cNvPr>
          <p:cNvGrpSpPr/>
          <p:nvPr/>
        </p:nvGrpSpPr>
        <p:grpSpPr>
          <a:xfrm>
            <a:off x="10222855" y="1064508"/>
            <a:ext cx="1359614" cy="1200329"/>
            <a:chOff x="10222855" y="1064508"/>
            <a:chExt cx="1359614" cy="1200329"/>
          </a:xfrm>
        </p:grpSpPr>
        <p:pic>
          <p:nvPicPr>
            <p:cNvPr id="2058" name="Picture 10" descr="Image result for thump drawing">
              <a:extLst>
                <a:ext uri="{FF2B5EF4-FFF2-40B4-BE49-F238E27FC236}">
                  <a16:creationId xmlns:a16="http://schemas.microsoft.com/office/drawing/2014/main" id="{F3B50CF0-BF3F-45AA-B003-BDA0675FD8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22855" y="1064508"/>
              <a:ext cx="1359614" cy="1200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0" name="Picture 12" descr="Image result for fingerprint drawing">
              <a:extLst>
                <a:ext uri="{FF2B5EF4-FFF2-40B4-BE49-F238E27FC236}">
                  <a16:creationId xmlns:a16="http://schemas.microsoft.com/office/drawing/2014/main" id="{85DF4C0E-6AA7-4EAD-99B6-430834606A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5820" b="93651" l="10000" r="90000">
                          <a14:foregroundMark x1="61364" y1="9392" x2="61364" y2="9392"/>
                          <a14:foregroundMark x1="52045" y1="15741" x2="52045" y2="15741"/>
                          <a14:foregroundMark x1="76932" y1="44312" x2="76932" y2="44312"/>
                          <a14:foregroundMark x1="52841" y1="33466" x2="52841" y2="33466"/>
                          <a14:foregroundMark x1="51705" y1="42460" x2="51705" y2="42460"/>
                          <a14:foregroundMark x1="49659" y1="52910" x2="49659" y2="52910"/>
                          <a14:foregroundMark x1="54773" y1="76587" x2="54773" y2="76587"/>
                          <a14:foregroundMark x1="45795" y1="86111" x2="45795" y2="86111"/>
                          <a14:foregroundMark x1="53636" y1="93783" x2="53636" y2="93783"/>
                          <a14:foregroundMark x1="49659" y1="5820" x2="49659" y2="582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222639">
              <a:off x="10309976" y="1153683"/>
              <a:ext cx="289685" cy="2488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กลุ่ม 23">
            <a:extLst>
              <a:ext uri="{FF2B5EF4-FFF2-40B4-BE49-F238E27FC236}">
                <a16:creationId xmlns:a16="http://schemas.microsoft.com/office/drawing/2014/main" id="{094D862A-6B03-4CBB-BB97-CFBC9C9D74C7}"/>
              </a:ext>
            </a:extLst>
          </p:cNvPr>
          <p:cNvGrpSpPr/>
          <p:nvPr/>
        </p:nvGrpSpPr>
        <p:grpSpPr>
          <a:xfrm>
            <a:off x="190080" y="3803413"/>
            <a:ext cx="7134362" cy="2707794"/>
            <a:chOff x="190080" y="3803413"/>
            <a:chExt cx="7134362" cy="2707794"/>
          </a:xfrm>
        </p:grpSpPr>
        <p:grpSp>
          <p:nvGrpSpPr>
            <p:cNvPr id="11" name="กลุ่ม 10">
              <a:extLst>
                <a:ext uri="{FF2B5EF4-FFF2-40B4-BE49-F238E27FC236}">
                  <a16:creationId xmlns:a16="http://schemas.microsoft.com/office/drawing/2014/main" id="{43337FFA-3599-44E9-B767-25EC6B54E039}"/>
                </a:ext>
              </a:extLst>
            </p:cNvPr>
            <p:cNvGrpSpPr/>
            <p:nvPr/>
          </p:nvGrpSpPr>
          <p:grpSpPr>
            <a:xfrm>
              <a:off x="190080" y="3803413"/>
              <a:ext cx="5055304" cy="2707794"/>
              <a:chOff x="6279065" y="436688"/>
              <a:chExt cx="5055304" cy="2707794"/>
            </a:xfrm>
          </p:grpSpPr>
          <p:pic>
            <p:nvPicPr>
              <p:cNvPr id="2056" name="Picture 8" descr="Image result for wearable devices">
                <a:extLst>
                  <a:ext uri="{FF2B5EF4-FFF2-40B4-BE49-F238E27FC236}">
                    <a16:creationId xmlns:a16="http://schemas.microsoft.com/office/drawing/2014/main" id="{B0495ECD-E76A-4C82-A1E6-3B932CAC1CB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71459" y="436688"/>
                <a:ext cx="4277941" cy="19609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สี่เหลี่ยมผืนผ้า 9">
                <a:extLst>
                  <a:ext uri="{FF2B5EF4-FFF2-40B4-BE49-F238E27FC236}">
                    <a16:creationId xmlns:a16="http://schemas.microsoft.com/office/drawing/2014/main" id="{72404787-5E24-4586-8DB8-468588D730FA}"/>
                  </a:ext>
                </a:extLst>
              </p:cNvPr>
              <p:cNvSpPr/>
              <p:nvPr/>
            </p:nvSpPr>
            <p:spPr>
              <a:xfrm>
                <a:off x="6279065" y="2498151"/>
                <a:ext cx="5055304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base"/>
                <a:r>
                  <a:rPr lang="en-US" dirty="0">
                    <a:solidFill>
                      <a:srgbClr val="595959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Wearable device that can collect initial health information of patients.</a:t>
                </a:r>
              </a:p>
              <a:p>
                <a:pPr algn="ctr" fontAlgn="base"/>
                <a:r>
                  <a:rPr lang="en-US" dirty="0">
                    <a:solidFill>
                      <a:srgbClr val="595959"/>
                    </a:solidFill>
                    <a:latin typeface="TH Sarabun New" panose="020B0500040200020003" pitchFamily="34" charset="-34"/>
                    <a:cs typeface="TH Sarabun New" panose="020B0500040200020003" pitchFamily="34" charset="-34"/>
                  </a:rPr>
                  <a:t>Decrease workload of medical staff during rush hours.</a:t>
                </a:r>
              </a:p>
            </p:txBody>
          </p:sp>
        </p:grpSp>
        <p:sp>
          <p:nvSpPr>
            <p:cNvPr id="23" name="กล่องข้อความ 22">
              <a:extLst>
                <a:ext uri="{FF2B5EF4-FFF2-40B4-BE49-F238E27FC236}">
                  <a16:creationId xmlns:a16="http://schemas.microsoft.com/office/drawing/2014/main" id="{DCAEA3C3-6E4B-4D15-97D0-31777055CA4C}"/>
                </a:ext>
              </a:extLst>
            </p:cNvPr>
            <p:cNvSpPr txBox="1"/>
            <p:nvPr/>
          </p:nvSpPr>
          <p:spPr>
            <a:xfrm>
              <a:off x="5632953" y="4595194"/>
              <a:ext cx="169148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sz="20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Blood pressure </a:t>
              </a: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sz="20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Heart rate</a:t>
              </a:r>
            </a:p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sz="2000" dirty="0">
                  <a:latin typeface="TH Sarabun New" panose="020B0500040200020003" pitchFamily="34" charset="-34"/>
                  <a:cs typeface="TH Sarabun New" panose="020B0500040200020003" pitchFamily="34" charset="-34"/>
                </a:rPr>
                <a:t>Temperature </a:t>
              </a:r>
            </a:p>
          </p:txBody>
        </p:sp>
      </p:grpSp>
      <p:sp>
        <p:nvSpPr>
          <p:cNvPr id="25" name="ลูกศร: ขวา 24">
            <a:extLst>
              <a:ext uri="{FF2B5EF4-FFF2-40B4-BE49-F238E27FC236}">
                <a16:creationId xmlns:a16="http://schemas.microsoft.com/office/drawing/2014/main" id="{B1B8DD4F-C76B-4657-8F3E-2358897110B2}"/>
              </a:ext>
            </a:extLst>
          </p:cNvPr>
          <p:cNvSpPr/>
          <p:nvPr/>
        </p:nvSpPr>
        <p:spPr>
          <a:xfrm>
            <a:off x="7722152" y="4961433"/>
            <a:ext cx="734383" cy="332509"/>
          </a:xfrm>
          <a:prstGeom prst="rightArrow">
            <a:avLst/>
          </a:prstGeom>
          <a:solidFill>
            <a:srgbClr val="92D050"/>
          </a:solidFill>
          <a:ln w="381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กล่องข้อความ 25">
            <a:extLst>
              <a:ext uri="{FF2B5EF4-FFF2-40B4-BE49-F238E27FC236}">
                <a16:creationId xmlns:a16="http://schemas.microsoft.com/office/drawing/2014/main" id="{3E57B26C-E4C5-4ECC-96CD-F7855B306EF9}"/>
              </a:ext>
            </a:extLst>
          </p:cNvPr>
          <p:cNvSpPr txBox="1"/>
          <p:nvPr/>
        </p:nvSpPr>
        <p:spPr>
          <a:xfrm>
            <a:off x="8610489" y="4917785"/>
            <a:ext cx="30091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Prioritize patience based on</a:t>
            </a:r>
            <a:r>
              <a:rPr lang="th-TH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</a:t>
            </a:r>
            <a:r>
              <a:rPr lang="en-US" sz="20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injury</a:t>
            </a:r>
          </a:p>
        </p:txBody>
      </p:sp>
    </p:spTree>
    <p:extLst>
      <p:ext uri="{BB962C8B-B14F-4D97-AF65-F5344CB8AC3E}">
        <p14:creationId xmlns:p14="http://schemas.microsoft.com/office/powerpoint/2010/main" val="487176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00119_033437">
            <a:hlinkClick r:id="" action="ppaction://media"/>
            <a:extLst>
              <a:ext uri="{FF2B5EF4-FFF2-40B4-BE49-F238E27FC236}">
                <a16:creationId xmlns:a16="http://schemas.microsoft.com/office/drawing/2014/main" id="{C1F30467-E824-44B2-A124-119E75A69AC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3183" y="428625"/>
            <a:ext cx="10338035" cy="5815013"/>
          </a:xfrm>
        </p:spPr>
      </p:pic>
    </p:spTree>
    <p:extLst>
      <p:ext uri="{BB962C8B-B14F-4D97-AF65-F5344CB8AC3E}">
        <p14:creationId xmlns:p14="http://schemas.microsoft.com/office/powerpoint/2010/main" val="1391318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6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E8342ABD-5B7C-423B-9B0F-AF134C8C36A4}"/>
              </a:ext>
            </a:extLst>
          </p:cNvPr>
          <p:cNvSpPr txBox="1"/>
          <p:nvPr/>
        </p:nvSpPr>
        <p:spPr>
          <a:xfrm>
            <a:off x="443345" y="237844"/>
            <a:ext cx="58817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We also create channel to </a:t>
            </a:r>
          </a:p>
          <a:p>
            <a:r>
              <a:rPr lang="en-US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	- clarify the need for relieving victims  </a:t>
            </a:r>
          </a:p>
          <a:p>
            <a:r>
              <a:rPr lang="en-US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	- external people can find the way to support.</a:t>
            </a:r>
          </a:p>
        </p:txBody>
      </p:sp>
      <p:sp>
        <p:nvSpPr>
          <p:cNvPr id="8" name="ลูกศร: ขวา 7">
            <a:extLst>
              <a:ext uri="{FF2B5EF4-FFF2-40B4-BE49-F238E27FC236}">
                <a16:creationId xmlns:a16="http://schemas.microsoft.com/office/drawing/2014/main" id="{DB9EF7F5-8421-4524-831F-06944FEC1DDB}"/>
              </a:ext>
            </a:extLst>
          </p:cNvPr>
          <p:cNvSpPr/>
          <p:nvPr/>
        </p:nvSpPr>
        <p:spPr>
          <a:xfrm rot="20005685">
            <a:off x="2674050" y="2946191"/>
            <a:ext cx="1126837" cy="261070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ลูกศร: ขวา 8">
            <a:extLst>
              <a:ext uri="{FF2B5EF4-FFF2-40B4-BE49-F238E27FC236}">
                <a16:creationId xmlns:a16="http://schemas.microsoft.com/office/drawing/2014/main" id="{268C2346-22AE-452D-943C-597408A266AB}"/>
              </a:ext>
            </a:extLst>
          </p:cNvPr>
          <p:cNvSpPr/>
          <p:nvPr/>
        </p:nvSpPr>
        <p:spPr>
          <a:xfrm rot="1708914">
            <a:off x="2684959" y="4450991"/>
            <a:ext cx="1002146" cy="29539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สี่เหลี่ยมผืนผ้า 9">
            <a:extLst>
              <a:ext uri="{FF2B5EF4-FFF2-40B4-BE49-F238E27FC236}">
                <a16:creationId xmlns:a16="http://schemas.microsoft.com/office/drawing/2014/main" id="{1A66FADC-66DF-49CE-A5BF-8FBAD31B7258}"/>
              </a:ext>
            </a:extLst>
          </p:cNvPr>
          <p:cNvSpPr/>
          <p:nvPr/>
        </p:nvSpPr>
        <p:spPr>
          <a:xfrm>
            <a:off x="3799767" y="2477117"/>
            <a:ext cx="2230098" cy="461665"/>
          </a:xfrm>
          <a:prstGeom prst="rect">
            <a:avLst/>
          </a:pr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Update the situation</a:t>
            </a:r>
          </a:p>
        </p:txBody>
      </p:sp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08C8ED0D-2E9C-4342-B73E-952A49F04FB7}"/>
              </a:ext>
            </a:extLst>
          </p:cNvPr>
          <p:cNvSpPr txBox="1"/>
          <p:nvPr/>
        </p:nvSpPr>
        <p:spPr>
          <a:xfrm>
            <a:off x="6851250" y="1709090"/>
            <a:ext cx="2046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Worldwide disaster</a:t>
            </a: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AD9B31DB-E585-4BEE-B171-0A2107124CCE}"/>
              </a:ext>
            </a:extLst>
          </p:cNvPr>
          <p:cNvSpPr txBox="1"/>
          <p:nvPr/>
        </p:nvSpPr>
        <p:spPr>
          <a:xfrm>
            <a:off x="6794598" y="2938782"/>
            <a:ext cx="51892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Article </a:t>
            </a:r>
          </a:p>
          <a:p>
            <a:r>
              <a:rPr lang="en-US" sz="2400" b="1" u="sng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Ex</a:t>
            </a:r>
            <a:r>
              <a:rPr lang="en-US" sz="2400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 Scientific knowledge about the root of the disaster</a:t>
            </a:r>
          </a:p>
        </p:txBody>
      </p: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D58CB163-0533-4D17-BF91-D84A96A7CCC1}"/>
              </a:ext>
            </a:extLst>
          </p:cNvPr>
          <p:cNvSpPr txBox="1"/>
          <p:nvPr/>
        </p:nvSpPr>
        <p:spPr>
          <a:xfrm>
            <a:off x="6815266" y="2356647"/>
            <a:ext cx="689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News</a:t>
            </a: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100F6B17-18B9-4143-A648-190E54A2F63F}"/>
              </a:ext>
            </a:extLst>
          </p:cNvPr>
          <p:cNvSpPr/>
          <p:nvPr/>
        </p:nvSpPr>
        <p:spPr>
          <a:xfrm>
            <a:off x="3690482" y="4551967"/>
            <a:ext cx="2688557" cy="83099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Provide information for</a:t>
            </a:r>
          </a:p>
          <a:p>
            <a:pPr algn="ctr"/>
            <a:r>
              <a:rPr lang="en-US" sz="2400" b="1" dirty="0">
                <a:solidFill>
                  <a:srgbClr val="002060"/>
                </a:solidFill>
                <a:latin typeface="TH Sarabun New" panose="020B0500040200020003" pitchFamily="34" charset="-34"/>
                <a:cs typeface="TH Sarabun New" panose="020B0500040200020003" pitchFamily="34" charset="-34"/>
              </a:rPr>
              <a:t>people who want to help</a:t>
            </a:r>
          </a:p>
        </p:txBody>
      </p:sp>
      <p:sp>
        <p:nvSpPr>
          <p:cNvPr id="16" name="กล่องข้อความ 15">
            <a:extLst>
              <a:ext uri="{FF2B5EF4-FFF2-40B4-BE49-F238E27FC236}">
                <a16:creationId xmlns:a16="http://schemas.microsoft.com/office/drawing/2014/main" id="{6FBAB58D-A484-422E-9D43-E76EE619D090}"/>
              </a:ext>
            </a:extLst>
          </p:cNvPr>
          <p:cNvSpPr txBox="1"/>
          <p:nvPr/>
        </p:nvSpPr>
        <p:spPr>
          <a:xfrm>
            <a:off x="7034409" y="4237527"/>
            <a:ext cx="3334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Can satisfy the needs of victims</a:t>
            </a:r>
          </a:p>
        </p:txBody>
      </p:sp>
      <p:sp>
        <p:nvSpPr>
          <p:cNvPr id="17" name="กล่องข้อความ 16">
            <a:extLst>
              <a:ext uri="{FF2B5EF4-FFF2-40B4-BE49-F238E27FC236}">
                <a16:creationId xmlns:a16="http://schemas.microsoft.com/office/drawing/2014/main" id="{924AFC62-C52F-4EA2-A8EC-F11C8C26BCCC}"/>
              </a:ext>
            </a:extLst>
          </p:cNvPr>
          <p:cNvSpPr txBox="1"/>
          <p:nvPr/>
        </p:nvSpPr>
        <p:spPr>
          <a:xfrm>
            <a:off x="6922589" y="5325710"/>
            <a:ext cx="4653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TH Sarabun New" panose="020B0500040200020003" pitchFamily="34" charset="-34"/>
                <a:cs typeface="TH Sarabun New" panose="020B0500040200020003" pitchFamily="34" charset="-34"/>
              </a:rPr>
              <a:t>External people can find the way to support </a:t>
            </a:r>
          </a:p>
        </p:txBody>
      </p:sp>
      <p:cxnSp>
        <p:nvCxnSpPr>
          <p:cNvPr id="19" name="ลูกศรเชื่อมต่อแบบตรง 18">
            <a:extLst>
              <a:ext uri="{FF2B5EF4-FFF2-40B4-BE49-F238E27FC236}">
                <a16:creationId xmlns:a16="http://schemas.microsoft.com/office/drawing/2014/main" id="{01961EAB-61B7-4416-8117-B75A45480AC6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 flipV="1">
            <a:off x="6029865" y="1939923"/>
            <a:ext cx="821385" cy="76802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ลูกศรเชื่อมต่อแบบตรง 19">
            <a:extLst>
              <a:ext uri="{FF2B5EF4-FFF2-40B4-BE49-F238E27FC236}">
                <a16:creationId xmlns:a16="http://schemas.microsoft.com/office/drawing/2014/main" id="{3B4C70AC-E541-4CB2-90EE-2EB095FE26E4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 flipV="1">
            <a:off x="6029865" y="2587480"/>
            <a:ext cx="785401" cy="12047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ลูกศรเชื่อมต่อแบบตรง 22">
            <a:extLst>
              <a:ext uri="{FF2B5EF4-FFF2-40B4-BE49-F238E27FC236}">
                <a16:creationId xmlns:a16="http://schemas.microsoft.com/office/drawing/2014/main" id="{650C7CF1-3BFD-4AF7-ADA1-DCD424D548E3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6029865" y="2707950"/>
            <a:ext cx="764733" cy="646331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ลูกศรเชื่อมต่อแบบตรง 25">
            <a:extLst>
              <a:ext uri="{FF2B5EF4-FFF2-40B4-BE49-F238E27FC236}">
                <a16:creationId xmlns:a16="http://schemas.microsoft.com/office/drawing/2014/main" id="{5C1009A7-229C-404B-8DA3-F70E362DE99F}"/>
              </a:ext>
            </a:extLst>
          </p:cNvPr>
          <p:cNvCxnSpPr>
            <a:cxnSpLocks/>
            <a:stCxn id="14" idx="3"/>
            <a:endCxn id="16" idx="1"/>
          </p:cNvCxnSpPr>
          <p:nvPr/>
        </p:nvCxnSpPr>
        <p:spPr>
          <a:xfrm flipV="1">
            <a:off x="6379039" y="4468360"/>
            <a:ext cx="655370" cy="499106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ลูกศรเชื่อมต่อแบบตรง 28">
            <a:extLst>
              <a:ext uri="{FF2B5EF4-FFF2-40B4-BE49-F238E27FC236}">
                <a16:creationId xmlns:a16="http://schemas.microsoft.com/office/drawing/2014/main" id="{0CC3ACD3-5CE4-4357-B35D-BBD46A6E3F08}"/>
              </a:ext>
            </a:extLst>
          </p:cNvPr>
          <p:cNvCxnSpPr>
            <a:cxnSpLocks/>
            <a:stCxn id="14" idx="3"/>
            <a:endCxn id="17" idx="1"/>
          </p:cNvCxnSpPr>
          <p:nvPr/>
        </p:nvCxnSpPr>
        <p:spPr>
          <a:xfrm>
            <a:off x="6379039" y="4967466"/>
            <a:ext cx="543550" cy="589077"/>
          </a:xfrm>
          <a:prstGeom prst="straightConnector1">
            <a:avLst/>
          </a:prstGeom>
          <a:ln w="381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scontent.fphx1-2.fna.fbcdn.net/v/t1.15752-9/82337278_474295143480085_7491514023356137472_n.jpg?_nc_cat=104&amp;_nc_ohc=ZIwtbFdWfH4AX8zQC5F&amp;_nc_ht=scontent.fphx1-2.fna&amp;oh=18c7f4793df4d47d638795503c7eb633&amp;oe=5ED514BD">
            <a:extLst>
              <a:ext uri="{FF2B5EF4-FFF2-40B4-BE49-F238E27FC236}">
                <a16:creationId xmlns:a16="http://schemas.microsoft.com/office/drawing/2014/main" id="{F0D45A34-8E93-4B33-8C4E-8EC268AA78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42" r="50980"/>
          <a:stretch/>
        </p:blipFill>
        <p:spPr bwMode="auto">
          <a:xfrm>
            <a:off x="797368" y="2260577"/>
            <a:ext cx="1887350" cy="3514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353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25FEF28B-3C9A-477E-9528-126266A52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0F971178-A6C6-41BF-B4B0-180ED0A60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u="sng" dirty="0">
                <a:hlinkClick r:id="rId2"/>
              </a:rPr>
              <a:t>https://www.cooking-hacks.com/documentation/tutorials/ehealth-biometric-sensor-platform-arduino-raspberry-pi-medical</a:t>
            </a:r>
            <a:endParaRPr lang="en-US" dirty="0"/>
          </a:p>
          <a:p>
            <a:r>
              <a:rPr lang="en-US" u="sng" dirty="0">
                <a:hlinkClick r:id="rId3"/>
              </a:rPr>
              <a:t>http://wiki.seeedstudio.com/Grove-Temperature_Sensor_V1.2/</a:t>
            </a:r>
            <a:endParaRPr lang="en-US" dirty="0"/>
          </a:p>
          <a:p>
            <a:r>
              <a:rPr lang="en-US" u="sng" dirty="0">
                <a:hlinkClick r:id="rId4"/>
              </a:rPr>
              <a:t>https://learn.sparkfun.com/tutorials/fingerprint-scanner-gt-521fxx-hookup-guide/all</a:t>
            </a:r>
            <a:endParaRPr lang="en-US" dirty="0"/>
          </a:p>
          <a:p>
            <a:r>
              <a:rPr lang="en-US" u="sng" dirty="0">
                <a:hlinkClick r:id="rId5"/>
              </a:rPr>
              <a:t>https://learn.adafruit.com/ir-breakbeam-sensors/arduino</a:t>
            </a:r>
            <a:endParaRPr lang="en-US" dirty="0"/>
          </a:p>
          <a:p>
            <a:r>
              <a:rPr lang="en-US" u="sng" dirty="0">
                <a:hlinkClick r:id="rId6"/>
              </a:rPr>
              <a:t>https://news.un.org/en/story/2018/10/1022722</a:t>
            </a:r>
            <a:endParaRPr lang="en-US" dirty="0"/>
          </a:p>
          <a:p>
            <a:r>
              <a:rPr lang="en-US" u="sng" dirty="0">
                <a:hlinkClick r:id="rId7"/>
              </a:rPr>
              <a:t>https://www.voanews.com/usa/firefighters-gain-wildfire-southern-california-farm-country</a:t>
            </a:r>
            <a:endParaRPr lang="en-US" dirty="0"/>
          </a:p>
          <a:p>
            <a:r>
              <a:rPr lang="en-US" u="sng" dirty="0">
                <a:hlinkClick r:id="rId8"/>
              </a:rPr>
              <a:t>https://www.kqed.org/science/1915937/california-cities-will-flood-so-why-arent-we-ready</a:t>
            </a:r>
            <a:endParaRPr lang="en-US" dirty="0"/>
          </a:p>
          <a:p>
            <a:r>
              <a:rPr lang="en-US" u="sng" dirty="0">
                <a:hlinkClick r:id="rId9"/>
              </a:rPr>
              <a:t>https://stackoverflow.com/questions/48745019/alexa-skill-kit-to-save-user-input</a:t>
            </a:r>
            <a:endParaRPr lang="en-US" dirty="0"/>
          </a:p>
          <a:p>
            <a:r>
              <a:rPr lang="en-US" u="sng" dirty="0">
                <a:hlinkClick r:id="rId10"/>
              </a:rPr>
              <a:t>https://forums.developer.amazon.com/articles/182/how-do-i-add-new-users-to-my-developers-account.html</a:t>
            </a:r>
            <a:endParaRPr lang="en-US" dirty="0"/>
          </a:p>
          <a:p>
            <a:r>
              <a:rPr lang="en-US" u="sng" dirty="0">
                <a:hlinkClick r:id="rId11"/>
              </a:rPr>
              <a:t>https://developer.amazon.com/alexa/console/ask/test/amzn1.ask.skill.f85dad18-41a5-4129-8785-fc635d0180f3/development/en_US/</a:t>
            </a:r>
            <a:endParaRPr lang="en-US" dirty="0"/>
          </a:p>
          <a:p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357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27B64C9D-F7D8-4484-94C2-379CAF02845E}"/>
              </a:ext>
            </a:extLst>
          </p:cNvPr>
          <p:cNvSpPr/>
          <p:nvPr/>
        </p:nvSpPr>
        <p:spPr>
          <a:xfrm>
            <a:off x="476250" y="12680"/>
            <a:ext cx="8667750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rgbClr val="000000"/>
                </a:solidFill>
                <a:latin typeface="Arial" panose="020B0604020202020204" pitchFamily="34" charset="0"/>
              </a:rPr>
              <a:t>Steps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br>
              <a:rPr lang="en-US" dirty="0"/>
            </a:b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Database 1 (privacy protected, network among hospital)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u="sng" dirty="0">
                <a:solidFill>
                  <a:srgbClr val="0097A7"/>
                </a:solidFill>
                <a:latin typeface="Arial" panose="020B0604020202020204" pitchFamily="34" charset="0"/>
                <a:hlinkClick r:id="rId2"/>
              </a:rPr>
              <a:t>https://www.ahrq.gov/ncepcr/tools/pf-handbook/mod8-app-b-monica-latte.html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(Personal Electronic Health Record (EHR))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 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Database 2 (Data related symptoms to diseases)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u="sng" dirty="0">
                <a:solidFill>
                  <a:srgbClr val="0097A7"/>
                </a:solidFill>
                <a:latin typeface="Arial" panose="020B0604020202020204" pitchFamily="34" charset="0"/>
                <a:hlinkClick r:id="rId3"/>
              </a:rPr>
              <a:t>https://guides.lib.uw.edu/hsl/data/findclin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 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Database 3 (For precision medicine/ personalized medicine, filter out risky treatments)</a:t>
            </a:r>
            <a:endParaRPr lang="en-US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587225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285</Words>
  <Application>Microsoft Office PowerPoint</Application>
  <PresentationFormat>Widescreen</PresentationFormat>
  <Paragraphs>59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TH Sarabun New</vt:lpstr>
      <vt:lpstr>Wingdings</vt:lpstr>
      <vt:lpstr>ธีมของ Office</vt:lpstr>
      <vt:lpstr>PowerPoint Presentation</vt:lpstr>
      <vt:lpstr>Motivation</vt:lpstr>
      <vt:lpstr>PowerPoint Presentation</vt:lpstr>
      <vt:lpstr>PowerPoint Presentation</vt:lpstr>
      <vt:lpstr>PowerPoint Presentation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Motivation</dc:title>
  <dc:creator>sartanee suebka</dc:creator>
  <cp:lastModifiedBy>Patarajarin Akarapipad</cp:lastModifiedBy>
  <cp:revision>6</cp:revision>
  <dcterms:created xsi:type="dcterms:W3CDTF">2020-01-19T01:08:37Z</dcterms:created>
  <dcterms:modified xsi:type="dcterms:W3CDTF">2020-01-19T15:08:44Z</dcterms:modified>
</cp:coreProperties>
</file>

<file path=docProps/thumbnail.jpeg>
</file>